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8" autoAdjust="0"/>
    <p:restoredTop sz="94660"/>
  </p:normalViewPr>
  <p:slideViewPr>
    <p:cSldViewPr snapToGrid="0">
      <p:cViewPr varScale="1">
        <p:scale>
          <a:sx n="93" d="100"/>
          <a:sy n="93" d="100"/>
        </p:scale>
        <p:origin x="8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1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4650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83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879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7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6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7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4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8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1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400AE2D-E383-425B-978E-0C534AB889F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011C73-FF87-46AA-86AB-3FE831127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8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404B6F23-90E3-406C-9F5F-959159187B8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59564" y="826630"/>
            <a:ext cx="3996691" cy="2780171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75C3B-6C3E-4B75-B209-F39899EA8AB0}"/>
              </a:ext>
            </a:extLst>
          </p:cNvPr>
          <p:cNvSpPr txBox="1"/>
          <p:nvPr/>
        </p:nvSpPr>
        <p:spPr>
          <a:xfrm>
            <a:off x="1259564" y="3951112"/>
            <a:ext cx="2545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TCSS573 IoT</a:t>
            </a:r>
          </a:p>
          <a:p>
            <a:r>
              <a:rPr lang="en-US" sz="2000" dirty="0"/>
              <a:t>Final Project</a:t>
            </a:r>
          </a:p>
          <a:p>
            <a:endParaRPr lang="en-US" sz="2000" dirty="0"/>
          </a:p>
          <a:p>
            <a:r>
              <a:rPr lang="en-US" sz="2000" dirty="0"/>
              <a:t>Group 9</a:t>
            </a:r>
          </a:p>
          <a:p>
            <a:r>
              <a:rPr lang="en-US" sz="2000" dirty="0"/>
              <a:t>Jeffrey Stockman</a:t>
            </a:r>
          </a:p>
          <a:p>
            <a:r>
              <a:rPr lang="en-US" sz="2000" dirty="0"/>
              <a:t>Viktoriya Grishkina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7F7E05-CD48-4A23-A141-A7591CD4D060}"/>
              </a:ext>
            </a:extLst>
          </p:cNvPr>
          <p:cNvCxnSpPr>
            <a:cxnSpLocks/>
          </p:cNvCxnSpPr>
          <p:nvPr/>
        </p:nvCxnSpPr>
        <p:spPr>
          <a:xfrm>
            <a:off x="1203544" y="4755431"/>
            <a:ext cx="2437976" cy="1128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University of Washington Tacoma | Milgard School of Business">
            <a:extLst>
              <a:ext uri="{FF2B5EF4-FFF2-40B4-BE49-F238E27FC236}">
                <a16:creationId xmlns:a16="http://schemas.microsoft.com/office/drawing/2014/main" id="{D0AD9AD1-EA51-4556-A9B8-60493043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30" y="5602004"/>
            <a:ext cx="1466845" cy="103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4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89BEE-8FDF-4BEF-BB53-8E5AF05F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41" y="220133"/>
            <a:ext cx="2510544" cy="976490"/>
          </a:xfrm>
        </p:spPr>
        <p:txBody>
          <a:bodyPr>
            <a:normAutofit/>
          </a:bodyPr>
          <a:lstStyle/>
          <a:p>
            <a:r>
              <a:rPr lang="en-US" sz="2400" b="1" dirty="0"/>
              <a:t>OVERVIEW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989661-0989-4275-A28E-AD0062C15A88}"/>
              </a:ext>
            </a:extLst>
          </p:cNvPr>
          <p:cNvSpPr txBox="1">
            <a:spLocks/>
          </p:cNvSpPr>
          <p:nvPr/>
        </p:nvSpPr>
        <p:spPr>
          <a:xfrm>
            <a:off x="356834" y="1196623"/>
            <a:ext cx="9927344" cy="5192888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 promote the automated capture of data and analytics around bird ecology –               migratory patterns, population numbers,  &amp; environmental conditions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Reference: Audubon Society – Great Backyard Bird Count (https://www.birdcount.org/)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TARGET AUDIENCE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Bird Enthusiasts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Ornithologists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MAIN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Environmental Sensors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Motion Detection &amp; Vision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Dashboard / Analysis / Webcam / Static Website</a:t>
            </a:r>
          </a:p>
          <a:p>
            <a:pPr lvl="1"/>
            <a:endParaRPr lang="en-US" dirty="0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937491CC-8F1F-4696-843D-B39E9DDD7F9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165644" y="110811"/>
            <a:ext cx="1907823" cy="1377244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B93C9B-C9F2-497C-AEDD-158EBEDFC11A}"/>
              </a:ext>
            </a:extLst>
          </p:cNvPr>
          <p:cNvSpPr txBox="1"/>
          <p:nvPr/>
        </p:nvSpPr>
        <p:spPr>
          <a:xfrm>
            <a:off x="3106751" y="3603377"/>
            <a:ext cx="2292243" cy="77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Ecologists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Biologists</a:t>
            </a:r>
          </a:p>
        </p:txBody>
      </p:sp>
    </p:spTree>
    <p:extLst>
      <p:ext uri="{BB962C8B-B14F-4D97-AF65-F5344CB8AC3E}">
        <p14:creationId xmlns:p14="http://schemas.microsoft.com/office/powerpoint/2010/main" val="40305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3B61A7-9A74-401E-9BFE-035924EE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56" y="95956"/>
            <a:ext cx="4988454" cy="621614"/>
          </a:xfrm>
        </p:spPr>
        <p:txBody>
          <a:bodyPr/>
          <a:lstStyle/>
          <a:p>
            <a:r>
              <a:rPr lang="en-US" b="1" dirty="0"/>
              <a:t>ARCHITECTURE &amp; DEPLOYMENT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122C19-40AF-45E0-9BD8-472CFBE0B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146" y="717570"/>
            <a:ext cx="5656956" cy="320176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38AD7D-3F3E-43AC-9223-BE5B95F2E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055" y="1272821"/>
            <a:ext cx="4988455" cy="5274735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HARDWARE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Raspberry Pi 3 Model B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Grove Pi + Board</a:t>
            </a:r>
          </a:p>
          <a:p>
            <a:pPr marL="1085850" lvl="2" indent="-1714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Temp/RH Sensor</a:t>
            </a:r>
          </a:p>
          <a:p>
            <a:pPr marL="1085850" lvl="2" indent="-1714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Light Sensor</a:t>
            </a:r>
          </a:p>
          <a:p>
            <a:pPr marL="1085850" lvl="2" indent="-1714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Ultrasonic Distance Sensor</a:t>
            </a:r>
          </a:p>
          <a:p>
            <a:pPr marL="1085850" lvl="2" indent="-1714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Raspberry Pi HQ Camera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Softw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Raspbian OS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Node Red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InfluxDB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Grafana Visualization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3B61A7-9A74-401E-9BFE-035924EE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4" y="197554"/>
            <a:ext cx="4119211" cy="522111"/>
          </a:xfrm>
        </p:spPr>
        <p:txBody>
          <a:bodyPr/>
          <a:lstStyle/>
          <a:p>
            <a:r>
              <a:rPr lang="en-US" b="1" dirty="0"/>
              <a:t>SERVICES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925E9561-D4DF-4980-9FD8-B425378EDF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172975" y="81844"/>
            <a:ext cx="1907823" cy="1377244"/>
          </a:xfrm>
          <a:prstGeom prst="rect">
            <a:avLst/>
          </a:prstGeom>
          <a:ln/>
        </p:spPr>
      </p:pic>
      <p:pic>
        <p:nvPicPr>
          <p:cNvPr id="4100" name="Picture 4" descr="aws-logo - Futurum Research">
            <a:extLst>
              <a:ext uri="{FF2B5EF4-FFF2-40B4-BE49-F238E27FC236}">
                <a16:creationId xmlns:a16="http://schemas.microsoft.com/office/drawing/2014/main" id="{B87C3FDD-EBDF-4263-863D-DE164CA8D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13867" r="8899" b="14197"/>
          <a:stretch/>
        </p:blipFill>
        <p:spPr bwMode="auto">
          <a:xfrm>
            <a:off x="6703138" y="1349417"/>
            <a:ext cx="2232210" cy="14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2B274-3E8D-48C3-BAC9-699FB8E22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5" y="3022010"/>
            <a:ext cx="2138081" cy="1281672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276102F-43AB-4D1B-9F03-643835AE6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32660" y="1486497"/>
            <a:ext cx="4988455" cy="5274735"/>
          </a:xfrm>
        </p:spPr>
        <p:txBody>
          <a:bodyPr>
            <a:norm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S3: Image Storage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Image Archive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Static Website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Grafana Dashboard</a:t>
            </a:r>
          </a:p>
          <a:p>
            <a:pPr lvl="1"/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Custom Vision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Bird Identification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5807856-0B36-405D-8516-9EDE8660A8EB}"/>
              </a:ext>
            </a:extLst>
          </p:cNvPr>
          <p:cNvSpPr txBox="1">
            <a:spLocks/>
          </p:cNvSpPr>
          <p:nvPr/>
        </p:nvSpPr>
        <p:spPr>
          <a:xfrm>
            <a:off x="6395551" y="1001550"/>
            <a:ext cx="2544697" cy="54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CLOUD SERVICES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ABFDDA0-6C1B-43F0-A229-92A11FB2847B}"/>
              </a:ext>
            </a:extLst>
          </p:cNvPr>
          <p:cNvSpPr txBox="1">
            <a:spLocks/>
          </p:cNvSpPr>
          <p:nvPr/>
        </p:nvSpPr>
        <p:spPr>
          <a:xfrm>
            <a:off x="580368" y="847680"/>
            <a:ext cx="2544697" cy="54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EDGE SERVICES</a:t>
            </a:r>
          </a:p>
        </p:txBody>
      </p:sp>
      <p:pic>
        <p:nvPicPr>
          <p:cNvPr id="4108" name="Picture 12" descr="node-red-logo - Intermittent Technology">
            <a:extLst>
              <a:ext uri="{FF2B5EF4-FFF2-40B4-BE49-F238E27FC236}">
                <a16:creationId xmlns:a16="http://schemas.microsoft.com/office/drawing/2014/main" id="{3BE3BA0D-E146-4520-A884-5EDB4B3E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21" y="1378664"/>
            <a:ext cx="2104342" cy="11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nfluxDB用Pythonライブラリの使い方">
            <a:extLst>
              <a:ext uri="{FF2B5EF4-FFF2-40B4-BE49-F238E27FC236}">
                <a16:creationId xmlns:a16="http://schemas.microsoft.com/office/drawing/2014/main" id="{F571EDB5-4277-48D6-BE06-D73B6E461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t="24182" r="21004" b="7975"/>
          <a:stretch/>
        </p:blipFill>
        <p:spPr bwMode="auto">
          <a:xfrm>
            <a:off x="1009802" y="3022010"/>
            <a:ext cx="1800449" cy="116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Grafana - Wikipedia">
            <a:extLst>
              <a:ext uri="{FF2B5EF4-FFF2-40B4-BE49-F238E27FC236}">
                <a16:creationId xmlns:a16="http://schemas.microsoft.com/office/drawing/2014/main" id="{A20FC822-F6A4-4D6A-990B-61FB2535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4" y="4469110"/>
            <a:ext cx="1293545" cy="131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1DA9409-8C06-4531-8695-597C7079E3C8}"/>
              </a:ext>
            </a:extLst>
          </p:cNvPr>
          <p:cNvSpPr txBox="1">
            <a:spLocks/>
          </p:cNvSpPr>
          <p:nvPr/>
        </p:nvSpPr>
        <p:spPr>
          <a:xfrm>
            <a:off x="2447181" y="1459088"/>
            <a:ext cx="3943470" cy="5274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Web browser-based development tool for IoT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Flow editor linking sensors, services, and APIs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Time series-based database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Stores sensor data and bird information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Visualization dashboard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Shares information from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InfluxDB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, AWS</a:t>
            </a:r>
          </a:p>
        </p:txBody>
      </p:sp>
    </p:spTree>
    <p:extLst>
      <p:ext uri="{BB962C8B-B14F-4D97-AF65-F5344CB8AC3E}">
        <p14:creationId xmlns:p14="http://schemas.microsoft.com/office/powerpoint/2010/main" val="363214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19D04-4CC7-4A6C-ADB4-FA96C54F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969230"/>
            <a:ext cx="8715656" cy="4491721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DA905453-A236-4335-A29E-8DF6C93F6CE3}"/>
              </a:ext>
            </a:extLst>
          </p:cNvPr>
          <p:cNvSpPr txBox="1">
            <a:spLocks/>
          </p:cNvSpPr>
          <p:nvPr/>
        </p:nvSpPr>
        <p:spPr>
          <a:xfrm>
            <a:off x="385056" y="95956"/>
            <a:ext cx="4988454" cy="62161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NODE-RED Flow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7888EF14-E931-4CB2-B254-0E6819E3641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172975" y="81844"/>
            <a:ext cx="1907823" cy="13772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8790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3B61A7-9A74-401E-9BFE-035924EE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92" y="89231"/>
            <a:ext cx="3657600" cy="843844"/>
          </a:xfrm>
        </p:spPr>
        <p:txBody>
          <a:bodyPr/>
          <a:lstStyle/>
          <a:p>
            <a:r>
              <a:rPr lang="en-US" b="1" dirty="0"/>
              <a:t>DATABASE DESIGN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90424729-CDE9-4F10-A195-8FED32984BAA}"/>
              </a:ext>
            </a:extLst>
          </p:cNvPr>
          <p:cNvSpPr txBox="1">
            <a:spLocks/>
          </p:cNvSpPr>
          <p:nvPr/>
        </p:nvSpPr>
        <p:spPr>
          <a:xfrm>
            <a:off x="6527124" y="89231"/>
            <a:ext cx="4310208" cy="8438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AWS S3 bucket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C8A27E3-3EE6-46DB-9B9E-93C6653A635E}"/>
              </a:ext>
            </a:extLst>
          </p:cNvPr>
          <p:cNvSpPr txBox="1">
            <a:spLocks/>
          </p:cNvSpPr>
          <p:nvPr/>
        </p:nvSpPr>
        <p:spPr>
          <a:xfrm>
            <a:off x="449317" y="3235694"/>
            <a:ext cx="4310208" cy="8438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Azure Custom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8EEC1-35B9-442E-9BD7-2F501F53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3" y="1018748"/>
            <a:ext cx="5430630" cy="186040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5E9C6-674D-420A-9B01-6C22A606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19" y="1190086"/>
            <a:ext cx="3746693" cy="151772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90F96-575F-40C9-90C8-BC51E3518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62" y="4114333"/>
            <a:ext cx="5161671" cy="19561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5894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3B61A7-9A74-401E-9BFE-035924EE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4" y="197554"/>
            <a:ext cx="4119211" cy="522111"/>
          </a:xfrm>
        </p:spPr>
        <p:txBody>
          <a:bodyPr/>
          <a:lstStyle/>
          <a:p>
            <a:r>
              <a:rPr lang="en-US" b="1" dirty="0"/>
              <a:t>Prototype /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952AF-73C0-4F90-9259-836DE21AF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20491" r="14828" b="8823"/>
          <a:stretch/>
        </p:blipFill>
        <p:spPr>
          <a:xfrm>
            <a:off x="496397" y="976360"/>
            <a:ext cx="4091281" cy="2645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AD38E-5E8B-43E7-903C-5DD11F9F7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3" r="11863"/>
          <a:stretch/>
        </p:blipFill>
        <p:spPr>
          <a:xfrm rot="5400000">
            <a:off x="1522996" y="3878497"/>
            <a:ext cx="2320473" cy="2441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4AC855-F366-49ED-8ABD-F891037B0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80" y="197554"/>
            <a:ext cx="7141815" cy="55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3B61A7-9A74-401E-9BFE-035924EE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43" y="197554"/>
            <a:ext cx="6401891" cy="522111"/>
          </a:xfrm>
        </p:spPr>
        <p:txBody>
          <a:bodyPr>
            <a:noAutofit/>
          </a:bodyPr>
          <a:lstStyle/>
          <a:p>
            <a:r>
              <a:rPr lang="en-US" b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D4E3-7D40-479C-BDB0-4A887E0A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83356"/>
            <a:ext cx="10295312" cy="2870947"/>
          </a:xfrm>
        </p:spPr>
        <p:txBody>
          <a:bodyPr>
            <a:noAutofit/>
          </a:bodyPr>
          <a:lstStyle/>
          <a:p>
            <a:r>
              <a:rPr lang="en-US" sz="1400" dirty="0"/>
              <a:t>Sensor Variability</a:t>
            </a:r>
          </a:p>
          <a:p>
            <a:pPr lvl="1"/>
            <a:r>
              <a:rPr lang="en-US" sz="1400" dirty="0"/>
              <a:t>Readings influenced by outdoor environment</a:t>
            </a:r>
          </a:p>
          <a:p>
            <a:pPr lvl="1"/>
            <a:r>
              <a:rPr lang="en-US" sz="1400" dirty="0"/>
              <a:t>Drift</a:t>
            </a:r>
          </a:p>
          <a:p>
            <a:r>
              <a:rPr lang="en-US" sz="1400" dirty="0" err="1"/>
              <a:t>InfluxDB</a:t>
            </a:r>
            <a:endParaRPr lang="en-US" sz="1400" dirty="0"/>
          </a:p>
          <a:p>
            <a:pPr lvl="1"/>
            <a:r>
              <a:rPr lang="en-US" sz="1400" dirty="0"/>
              <a:t>Limited Grafana Visualization options</a:t>
            </a:r>
          </a:p>
          <a:p>
            <a:r>
              <a:rPr lang="en-US" sz="1400" dirty="0"/>
              <a:t>Camera</a:t>
            </a:r>
          </a:p>
          <a:p>
            <a:pPr lvl="1"/>
            <a:r>
              <a:rPr lang="en-US" sz="1400" dirty="0"/>
              <a:t>Unable to have simultaneous image capture + webcam feed</a:t>
            </a:r>
          </a:p>
          <a:p>
            <a:pPr lvl="1"/>
            <a:r>
              <a:rPr lang="en-US" sz="1400" dirty="0"/>
              <a:t>No auto-focus</a:t>
            </a:r>
          </a:p>
          <a:p>
            <a:r>
              <a:rPr lang="en-US" sz="1400" dirty="0"/>
              <a:t>Azure Custom Vision</a:t>
            </a:r>
          </a:p>
          <a:p>
            <a:pPr lvl="1"/>
            <a:r>
              <a:rPr lang="en-US" sz="1400" dirty="0"/>
              <a:t>Free Tier Limitations (predictions, quantity of transactions)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E8C6A-5FAB-4B41-A9BC-22C887A74D13}"/>
              </a:ext>
            </a:extLst>
          </p:cNvPr>
          <p:cNvSpPr txBox="1"/>
          <p:nvPr/>
        </p:nvSpPr>
        <p:spPr>
          <a:xfrm>
            <a:off x="294743" y="4010318"/>
            <a:ext cx="6101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FUTURE ENHANCEMENTS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E25893-D3DE-4DF6-BAEB-81AD7532B3EB}"/>
              </a:ext>
            </a:extLst>
          </p:cNvPr>
          <p:cNvSpPr txBox="1">
            <a:spLocks/>
          </p:cNvSpPr>
          <p:nvPr/>
        </p:nvSpPr>
        <p:spPr>
          <a:xfrm>
            <a:off x="684212" y="4442892"/>
            <a:ext cx="6012422" cy="1531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SQL Database implementation</a:t>
            </a:r>
          </a:p>
          <a:p>
            <a:pPr lvl="1"/>
            <a:r>
              <a:rPr lang="en-US" sz="1400" dirty="0"/>
              <a:t>Improved Grafana Visualizations &amp; Analysis</a:t>
            </a:r>
          </a:p>
          <a:p>
            <a:r>
              <a:rPr lang="en-US" sz="1400" dirty="0"/>
              <a:t>Remove unreliable sensors (Ultrasonic)</a:t>
            </a:r>
          </a:p>
          <a:p>
            <a:r>
              <a:rPr lang="en-US" sz="1400" dirty="0"/>
              <a:t>Live Video Capture &amp; Recording</a:t>
            </a:r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15289DB9-D16B-4F93-93FD-ABA257F2DA3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172975" y="81844"/>
            <a:ext cx="1907823" cy="13772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2487593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11626</TotalTime>
  <Words>234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Century Gothic</vt:lpstr>
      <vt:lpstr>Courier New</vt:lpstr>
      <vt:lpstr>Wingdings 3</vt:lpstr>
      <vt:lpstr>Slice</vt:lpstr>
      <vt:lpstr>PowerPoint Presentation</vt:lpstr>
      <vt:lpstr>OVERVIEW</vt:lpstr>
      <vt:lpstr>ARCHITECTURE &amp; DEPLOYMENT</vt:lpstr>
      <vt:lpstr>SERVICES</vt:lpstr>
      <vt:lpstr>PowerPoint Presentation</vt:lpstr>
      <vt:lpstr>DATABASE DESIGN</vt:lpstr>
      <vt:lpstr>Prototype / DEMO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Stockman</dc:creator>
  <cp:lastModifiedBy>Jeffrey Stockman</cp:lastModifiedBy>
  <cp:revision>5</cp:revision>
  <dcterms:created xsi:type="dcterms:W3CDTF">2022-03-07T18:57:56Z</dcterms:created>
  <dcterms:modified xsi:type="dcterms:W3CDTF">2022-03-16T03:15:17Z</dcterms:modified>
</cp:coreProperties>
</file>